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648" r:id="rId5"/>
    <p:sldMasterId id="2147483685" r:id="rId6"/>
  </p:sldMasterIdLst>
  <p:notesMasterIdLst>
    <p:notesMasterId r:id="rId18"/>
  </p:notesMasterIdLst>
  <p:sldIdLst>
    <p:sldId id="412" r:id="rId7"/>
    <p:sldId id="442" r:id="rId8"/>
    <p:sldId id="445" r:id="rId9"/>
    <p:sldId id="446" r:id="rId10"/>
    <p:sldId id="448" r:id="rId11"/>
    <p:sldId id="451" r:id="rId12"/>
    <p:sldId id="449" r:id="rId13"/>
    <p:sldId id="450" r:id="rId14"/>
    <p:sldId id="447" r:id="rId15"/>
    <p:sldId id="452" r:id="rId16"/>
    <p:sldId id="4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19510-BC74-BFB1-88CA-833E8EC9AD2F}" name="Toma Susi" initials="TS" userId="Toma Susi" providerId="None"/>
  <p188:author id="{D87CAF55-94F3-8B8E-27E0-B4C284587147}" name="FAURE Jean-Emmanuel (RTD)" initials="F(" userId="S::jean-emmanuel.faure@ec.europa.eu::b3469024-22b4-446e-a2aa-04af9df03171" providerId="AD"/>
  <p188:author id="{62B0F872-F968-8C78-6934-4EC8CA15B45F}" name="Nicolas WALTER" initials="NW" userId="S::nwalter@esf.org::a98dbdaf-5f4c-460b-9027-39a3e965e0d3" providerId="AD"/>
  <p188:author id="{27CD217A-9BFC-839A-A08B-CE9918F6063A}" name="Toma Susi" initials="TS" userId="S::toma.susi_univie.ac.at#ext#@europeansf.onmicrosoft.com::209b4786-4c0c-4e0c-a567-64a69400dc1f" providerId="AD"/>
  <p188:author id="{9F5DF88B-711E-2408-D6F8-5306E135DEF7}" name="Colette SCHRODI" initials="CS" userId="S::cschrodi@esf.org::5a68a768-91db-48d5-bd20-089a2b6a7fa1" providerId="AD"/>
  <p188:author id="{59B57090-69AE-4A8F-6D88-2665A6D23900}" name="James Peter Morris" initials="JPM" userId="James Peter Morris" providerId="None"/>
  <p188:author id="{9CBFA5F4-6F88-4DDD-05C5-FB3FEB82BE70}" name="Ines AZAIEZ (Consultant)" initials="I(" userId="S::iazaiez_consultant@esf.org::34e62c10-07b7-4dd4-820a-b4488140aa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55"/>
    <a:srgbClr val="CCECFF"/>
    <a:srgbClr val="61C6FF"/>
    <a:srgbClr val="CCFFFF"/>
    <a:srgbClr val="41E8FF"/>
    <a:srgbClr val="66FFFF"/>
    <a:srgbClr val="00B7F1"/>
    <a:srgbClr val="0D29F9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D7C46-4865-C078-F69F-5E9162E1D160}" v="145" dt="2024-01-18T09:26:31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>
        <p:scale>
          <a:sx n="86" d="100"/>
          <a:sy n="86" d="100"/>
        </p:scale>
        <p:origin x="152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p, Miriam" userId="S::miriam.kip@bih-charite.de::25f48464-d8e9-4c30-9693-a01024437f24" providerId="AD" clId="Web-{F3BD7C46-4865-C078-F69F-5E9162E1D160}"/>
    <pc:docChg chg="modSld">
      <pc:chgData name="Kip, Miriam" userId="S::miriam.kip@bih-charite.de::25f48464-d8e9-4c30-9693-a01024437f24" providerId="AD" clId="Web-{F3BD7C46-4865-C078-F69F-5E9162E1D160}" dt="2024-01-18T09:26:28.094" v="83" actId="20577"/>
      <pc:docMkLst>
        <pc:docMk/>
      </pc:docMkLst>
      <pc:sldChg chg="modSp">
        <pc:chgData name="Kip, Miriam" userId="S::miriam.kip@bih-charite.de::25f48464-d8e9-4c30-9693-a01024437f24" providerId="AD" clId="Web-{F3BD7C46-4865-C078-F69F-5E9162E1D160}" dt="2024-01-18T09:22:09.960" v="57" actId="20577"/>
        <pc:sldMkLst>
          <pc:docMk/>
          <pc:sldMk cId="3780280881" sldId="412"/>
        </pc:sldMkLst>
        <pc:spChg chg="mod">
          <ac:chgData name="Kip, Miriam" userId="S::miriam.kip@bih-charite.de::25f48464-d8e9-4c30-9693-a01024437f24" providerId="AD" clId="Web-{F3BD7C46-4865-C078-F69F-5E9162E1D160}" dt="2024-01-18T09:20:58.535" v="9" actId="14100"/>
          <ac:spMkLst>
            <pc:docMk/>
            <pc:sldMk cId="3780280881" sldId="412"/>
            <ac:spMk id="4" creationId="{3678E48A-B0C0-733A-1134-183D1FDC3AE7}"/>
          </ac:spMkLst>
        </pc:spChg>
        <pc:spChg chg="mod">
          <ac:chgData name="Kip, Miriam" userId="S::miriam.kip@bih-charite.de::25f48464-d8e9-4c30-9693-a01024437f24" providerId="AD" clId="Web-{F3BD7C46-4865-C078-F69F-5E9162E1D160}" dt="2024-01-18T09:21:28.802" v="27" actId="20577"/>
          <ac:spMkLst>
            <pc:docMk/>
            <pc:sldMk cId="3780280881" sldId="412"/>
            <ac:spMk id="6" creationId="{BD418CA6-B68B-E5B5-804E-64383F8E8812}"/>
          </ac:spMkLst>
        </pc:spChg>
        <pc:spChg chg="mod">
          <ac:chgData name="Kip, Miriam" userId="S::miriam.kip@bih-charite.de::25f48464-d8e9-4c30-9693-a01024437f24" providerId="AD" clId="Web-{F3BD7C46-4865-C078-F69F-5E9162E1D160}" dt="2024-01-18T09:22:09.960" v="57" actId="20577"/>
          <ac:spMkLst>
            <pc:docMk/>
            <pc:sldMk cId="3780280881" sldId="412"/>
            <ac:spMk id="7" creationId="{F6930725-0704-932A-3558-3E882B542518}"/>
          </ac:spMkLst>
        </pc:spChg>
        <pc:spChg chg="mod">
          <ac:chgData name="Kip, Miriam" userId="S::miriam.kip@bih-charite.de::25f48464-d8e9-4c30-9693-a01024437f24" providerId="AD" clId="Web-{F3BD7C46-4865-C078-F69F-5E9162E1D160}" dt="2024-01-18T09:21:48.099" v="49" actId="20577"/>
          <ac:spMkLst>
            <pc:docMk/>
            <pc:sldMk cId="3780280881" sldId="412"/>
            <ac:spMk id="8" creationId="{1E5E1467-6D71-5536-1FCF-50C8C6C6C77E}"/>
          </ac:spMkLst>
        </pc:spChg>
      </pc:sldChg>
      <pc:sldChg chg="modSp">
        <pc:chgData name="Kip, Miriam" userId="S::miriam.kip@bih-charite.de::25f48464-d8e9-4c30-9693-a01024437f24" providerId="AD" clId="Web-{F3BD7C46-4865-C078-F69F-5E9162E1D160}" dt="2024-01-18T09:24:32.183" v="61" actId="20577"/>
        <pc:sldMkLst>
          <pc:docMk/>
          <pc:sldMk cId="785957260" sldId="442"/>
        </pc:sldMkLst>
        <pc:spChg chg="mod">
          <ac:chgData name="Kip, Miriam" userId="S::miriam.kip@bih-charite.de::25f48464-d8e9-4c30-9693-a01024437f24" providerId="AD" clId="Web-{F3BD7C46-4865-C078-F69F-5E9162E1D160}" dt="2024-01-18T09:24:32.183" v="61" actId="20577"/>
          <ac:spMkLst>
            <pc:docMk/>
            <pc:sldMk cId="785957260" sldId="442"/>
            <ac:spMk id="4" creationId="{85EC4C15-8D6B-5401-FD0D-1C30D92C8E31}"/>
          </ac:spMkLst>
        </pc:spChg>
      </pc:sldChg>
      <pc:sldChg chg="addSp delSp modSp">
        <pc:chgData name="Kip, Miriam" userId="S::miriam.kip@bih-charite.de::25f48464-d8e9-4c30-9693-a01024437f24" providerId="AD" clId="Web-{F3BD7C46-4865-C078-F69F-5E9162E1D160}" dt="2024-01-18T09:25:32.201" v="71" actId="1076"/>
        <pc:sldMkLst>
          <pc:docMk/>
          <pc:sldMk cId="960891340" sldId="446"/>
        </pc:sldMkLst>
        <pc:spChg chg="add del mod">
          <ac:chgData name="Kip, Miriam" userId="S::miriam.kip@bih-charite.de::25f48464-d8e9-4c30-9693-a01024437f24" providerId="AD" clId="Web-{F3BD7C46-4865-C078-F69F-5E9162E1D160}" dt="2024-01-18T09:25:15.466" v="69"/>
          <ac:spMkLst>
            <pc:docMk/>
            <pc:sldMk cId="960891340" sldId="446"/>
            <ac:spMk id="2" creationId="{686CE984-5552-77CD-6A92-4D7E4EC55B32}"/>
          </ac:spMkLst>
        </pc:spChg>
        <pc:spChg chg="add mod">
          <ac:chgData name="Kip, Miriam" userId="S::miriam.kip@bih-charite.de::25f48464-d8e9-4c30-9693-a01024437f24" providerId="AD" clId="Web-{F3BD7C46-4865-C078-F69F-5E9162E1D160}" dt="2024-01-18T09:25:32.201" v="71" actId="1076"/>
          <ac:spMkLst>
            <pc:docMk/>
            <pc:sldMk cId="960891340" sldId="446"/>
            <ac:spMk id="4" creationId="{6EA6C607-1D11-EC98-238B-11D9F0ED3A2E}"/>
          </ac:spMkLst>
        </pc:spChg>
      </pc:sldChg>
      <pc:sldChg chg="modSp">
        <pc:chgData name="Kip, Miriam" userId="S::miriam.kip@bih-charite.de::25f48464-d8e9-4c30-9693-a01024437f24" providerId="AD" clId="Web-{F3BD7C46-4865-C078-F69F-5E9162E1D160}" dt="2024-01-18T09:26:28.094" v="83" actId="20577"/>
        <pc:sldMkLst>
          <pc:docMk/>
          <pc:sldMk cId="1700597173" sldId="447"/>
        </pc:sldMkLst>
        <pc:spChg chg="mod">
          <ac:chgData name="Kip, Miriam" userId="S::miriam.kip@bih-charite.de::25f48464-d8e9-4c30-9693-a01024437f24" providerId="AD" clId="Web-{F3BD7C46-4865-C078-F69F-5E9162E1D160}" dt="2024-01-18T09:26:28.094" v="83" actId="20577"/>
          <ac:spMkLst>
            <pc:docMk/>
            <pc:sldMk cId="1700597173" sldId="447"/>
            <ac:spMk id="3" creationId="{63CBD18F-0857-6680-89A5-F1B40CFE3183}"/>
          </ac:spMkLst>
        </pc:spChg>
      </pc:sldChg>
      <pc:sldChg chg="addSp modSp">
        <pc:chgData name="Kip, Miriam" userId="S::miriam.kip@bih-charite.de::25f48464-d8e9-4c30-9693-a01024437f24" providerId="AD" clId="Web-{F3BD7C46-4865-C078-F69F-5E9162E1D160}" dt="2024-01-18T09:25:40.920" v="73" actId="1076"/>
        <pc:sldMkLst>
          <pc:docMk/>
          <pc:sldMk cId="2033034402" sldId="448"/>
        </pc:sldMkLst>
        <pc:spChg chg="add mod">
          <ac:chgData name="Kip, Miriam" userId="S::miriam.kip@bih-charite.de::25f48464-d8e9-4c30-9693-a01024437f24" providerId="AD" clId="Web-{F3BD7C46-4865-C078-F69F-5E9162E1D160}" dt="2024-01-18T09:25:40.920" v="73" actId="1076"/>
          <ac:spMkLst>
            <pc:docMk/>
            <pc:sldMk cId="2033034402" sldId="448"/>
            <ac:spMk id="7" creationId="{1D5B2649-F8C0-2935-BA38-4C761398FC94}"/>
          </ac:spMkLst>
        </pc:spChg>
      </pc:sldChg>
      <pc:sldChg chg="modSp">
        <pc:chgData name="Kip, Miriam" userId="S::miriam.kip@bih-charite.de::25f48464-d8e9-4c30-9693-a01024437f24" providerId="AD" clId="Web-{F3BD7C46-4865-C078-F69F-5E9162E1D160}" dt="2024-01-18T09:26:15.937" v="82" actId="1076"/>
        <pc:sldMkLst>
          <pc:docMk/>
          <pc:sldMk cId="541656159" sldId="450"/>
        </pc:sldMkLst>
        <pc:spChg chg="mod">
          <ac:chgData name="Kip, Miriam" userId="S::miriam.kip@bih-charite.de::25f48464-d8e9-4c30-9693-a01024437f24" providerId="AD" clId="Web-{F3BD7C46-4865-C078-F69F-5E9162E1D160}" dt="2024-01-18T09:26:13.328" v="81" actId="20577"/>
          <ac:spMkLst>
            <pc:docMk/>
            <pc:sldMk cId="541656159" sldId="450"/>
            <ac:spMk id="2" creationId="{C4EC03FB-8D42-87B0-06C3-3D1C477AB433}"/>
          </ac:spMkLst>
        </pc:spChg>
        <pc:spChg chg="mod">
          <ac:chgData name="Kip, Miriam" userId="S::miriam.kip@bih-charite.de::25f48464-d8e9-4c30-9693-a01024437f24" providerId="AD" clId="Web-{F3BD7C46-4865-C078-F69F-5E9162E1D160}" dt="2024-01-18T09:26:15.937" v="82" actId="1076"/>
          <ac:spMkLst>
            <pc:docMk/>
            <pc:sldMk cId="541656159" sldId="450"/>
            <ac:spMk id="3" creationId="{4C3B21F9-419C-56C7-B743-D254099D1E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0AEDC1F-510B-D84E-928A-FFB45F201CDA}" type="datetimeFigureOut">
              <a:rPr lang="fr-FR" smtClean="0"/>
              <a:pPr/>
              <a:t>18/01/2024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28B282D-6A28-7543-8E51-44397E7AE0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8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1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9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799366-67A0-33BD-6498-8DE680F4C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56435" y="5146937"/>
            <a:ext cx="2836764" cy="17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257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4050618" y="-233983"/>
            <a:ext cx="7881244" cy="2842635"/>
          </a:xfrm>
          <a:prstGeom prst="rect">
            <a:avLst/>
          </a:prstGeom>
        </p:spPr>
        <p:txBody>
          <a:bodyPr lIns="0" anchor="ctr" anchorCtr="0"/>
          <a:lstStyle>
            <a:lvl1pPr>
              <a:defRPr sz="3600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431677" y="2792437"/>
            <a:ext cx="8492456" cy="10287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1431385" y="3975099"/>
            <a:ext cx="8493125" cy="27562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800" b="1" i="0" cap="all" baseline="0">
                <a:ln w="19050">
                  <a:solidFill>
                    <a:schemeClr val="bg1"/>
                  </a:solidFill>
                </a:ln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6338306-A89E-3236-4C3C-D2358C936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136" y="705943"/>
            <a:ext cx="3441344" cy="96278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20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919" y="1321624"/>
            <a:ext cx="7002162" cy="4291776"/>
          </a:xfrm>
          <a:prstGeom prst="rect">
            <a:avLst/>
          </a:prstGeom>
          <a:solidFill>
            <a:srgbClr val="00B8F2">
              <a:alpha val="20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i="0" baseline="0">
                <a:solidFill>
                  <a:srgbClr val="004494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680874" y="570883"/>
            <a:ext cx="1219200" cy="1041400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273449" y="5299227"/>
            <a:ext cx="1397000" cy="118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400" b="1" i="0" cap="all" baseline="0">
                <a:ln w="25400">
                  <a:solidFill>
                    <a:srgbClr val="004494"/>
                  </a:solidFill>
                </a:ln>
                <a:noFill/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2495550" y="2420887"/>
            <a:ext cx="8713788" cy="324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2000" y="1484784"/>
            <a:ext cx="11165217" cy="576263"/>
          </a:xfrm>
        </p:spPr>
        <p:txBody>
          <a:bodyPr/>
          <a:lstStyle>
            <a:lvl1pPr>
              <a:defRPr lang="en-GB" sz="2400" b="1" i="0" kern="1200" dirty="0">
                <a:solidFill>
                  <a:srgbClr val="61249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5AF5E85-9184-7E4A-B179-B5D4467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78472" y="5643488"/>
            <a:ext cx="2013527" cy="12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9" r:id="rId4"/>
    <p:sldLayoutId id="2147483683" r:id="rId5"/>
    <p:sldLayoutId id="214748368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.kip@bih-charit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mailto:ludmila.litvin@bih-charite.d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oara.eu/agreement/faq/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s://coara.eu/" TargetMode="External"/><Relationship Id="rId7" Type="http://schemas.openxmlformats.org/officeDocument/2006/relationships/hyperlink" Target="https://coara.eu/news/" TargetMode="Externa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ara.eu/sign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coara.eu/agreement/the-agreement-full-text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coara.eu/coalition/governance/" TargetMode="External"/><Relationship Id="rId9" Type="http://schemas.openxmlformats.org/officeDocument/2006/relationships/hyperlink" Target="mailto:secretariat@coara.eu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8E48A-B0C0-733A-1134-183D1FDC3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4554" y="1839778"/>
            <a:ext cx="9578363" cy="2043514"/>
          </a:xfrm>
        </p:spPr>
        <p:txBody>
          <a:bodyPr lIns="0" tIns="45720" rIns="91440" bIns="45720" anchor="t"/>
          <a:lstStyle/>
          <a:p>
            <a:r>
              <a:rPr lang="en-GB" dirty="0">
                <a:ln w="19050">
                  <a:noFill/>
                </a:ln>
                <a:latin typeface="Poppins SemiBold"/>
                <a:ea typeface="Open Sans"/>
                <a:cs typeface="Poppins SemiBold"/>
              </a:rPr>
              <a:t>COALITION FOR ADVANCING RESEARCH ASSESSMENT @Charité and BIH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18CA6-B68B-E5B5-804E-64383F8E8812}"/>
              </a:ext>
            </a:extLst>
          </p:cNvPr>
          <p:cNvSpPr txBox="1"/>
          <p:nvPr/>
        </p:nvSpPr>
        <p:spPr>
          <a:xfrm>
            <a:off x="1364300" y="4929921"/>
            <a:ext cx="64514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 err="1">
                <a:solidFill>
                  <a:srgbClr val="61C6FF"/>
                </a:solidFill>
                <a:latin typeface="Poppins SemiBold"/>
                <a:cs typeface="Poppins SemiBold"/>
              </a:rPr>
              <a:t>Slidekit</a:t>
            </a:r>
            <a:r>
              <a:rPr lang="en-GB" sz="1600" dirty="0">
                <a:solidFill>
                  <a:srgbClr val="61C6FF"/>
                </a:solidFill>
                <a:latin typeface="Poppins SemiBold"/>
                <a:cs typeface="Poppins SemiBold"/>
              </a:rPr>
              <a:t> template </a:t>
            </a:r>
            <a:endParaRPr lang="en-GB" sz="1600" dirty="0">
              <a:solidFill>
                <a:srgbClr val="61C6FF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en-GB" sz="1600" dirty="0">
              <a:solidFill>
                <a:srgbClr val="61C6FF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6930725-0704-932A-3558-3E882B542518}"/>
              </a:ext>
            </a:extLst>
          </p:cNvPr>
          <p:cNvSpPr txBox="1"/>
          <p:nvPr/>
        </p:nvSpPr>
        <p:spPr>
          <a:xfrm>
            <a:off x="1453193" y="4622144"/>
            <a:ext cx="7306448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sz="1400" b="1" spc="300" dirty="0">
                <a:solidFill>
                  <a:srgbClr val="41E8FF"/>
                </a:solidFill>
                <a:latin typeface="Poppins"/>
                <a:ea typeface="Lato"/>
                <a:cs typeface="Poppins"/>
              </a:rPr>
              <a:t>Living document, Datum</a:t>
            </a:r>
            <a:endParaRPr lang="en-US" sz="1400" b="1" spc="300" dirty="0">
              <a:solidFill>
                <a:srgbClr val="41E8FF"/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E1467-6D71-5536-1FCF-50C8C6C6C77E}"/>
              </a:ext>
            </a:extLst>
          </p:cNvPr>
          <p:cNvSpPr txBox="1"/>
          <p:nvPr/>
        </p:nvSpPr>
        <p:spPr>
          <a:xfrm>
            <a:off x="1364299" y="5275266"/>
            <a:ext cx="79506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0B7F1"/>
                </a:solidFill>
                <a:latin typeface="Poppins SemiBold"/>
                <a:cs typeface="Poppins SemiBold"/>
              </a:rPr>
              <a:t>Name </a:t>
            </a:r>
          </a:p>
          <a:p>
            <a:r>
              <a:rPr lang="en-GB" dirty="0" err="1">
                <a:solidFill>
                  <a:srgbClr val="00B7F1"/>
                </a:solidFill>
                <a:latin typeface="Poppins SemiBold"/>
                <a:cs typeface="Poppins SemiBold"/>
              </a:rPr>
              <a:t>Einrichtung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1" y="703891"/>
            <a:ext cx="2238780" cy="839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346" y="814563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8F495-97B1-9410-43FC-04AFDA88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BD18F-0857-6680-89A5-F1B40CF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1" y="1662426"/>
            <a:ext cx="6936380" cy="3980688"/>
          </a:xfrm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sz="2000" dirty="0" err="1">
                <a:latin typeface="Poppins"/>
                <a:cs typeface="Poppins"/>
              </a:rPr>
              <a:t>Dr.</a:t>
            </a:r>
            <a:r>
              <a:rPr lang="en-GB" sz="2000" dirty="0">
                <a:latin typeface="Poppins"/>
                <a:cs typeface="Poppins"/>
              </a:rPr>
              <a:t> Miriam Kip </a:t>
            </a: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  <a:hlinkClick r:id="rId3"/>
              </a:rPr>
              <a:t>miriam.kip@bih-charite.de</a:t>
            </a: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AG-</a:t>
            </a:r>
            <a:r>
              <a:rPr lang="en-GB" sz="2000" dirty="0" err="1">
                <a:latin typeface="Poppins"/>
                <a:cs typeface="Poppins"/>
              </a:rPr>
              <a:t>Leitung</a:t>
            </a:r>
            <a:r>
              <a:rPr lang="en-GB" sz="2000" dirty="0">
                <a:latin typeface="Poppins"/>
                <a:cs typeface="Poppins"/>
              </a:rPr>
              <a:t> ”Incentives and responsible Research Assessments”</a:t>
            </a: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CoARA </a:t>
            </a:r>
            <a:r>
              <a:rPr lang="en-GB" sz="2000" dirty="0" err="1">
                <a:latin typeface="Poppins"/>
                <a:cs typeface="Poppins"/>
              </a:rPr>
              <a:t>Beauftrage</a:t>
            </a:r>
            <a:r>
              <a:rPr lang="en-GB" sz="2000" dirty="0">
                <a:latin typeface="Poppins"/>
                <a:cs typeface="Poppins"/>
              </a:rPr>
              <a:t> Charité und BIH</a:t>
            </a:r>
          </a:p>
          <a:p>
            <a:pPr marL="0" indent="0">
              <a:buNone/>
            </a:pP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Ludmila Litvin</a:t>
            </a: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  <a:hlinkClick r:id="rId4"/>
              </a:rPr>
              <a:t>ludmila.litvin@bih-charite.de</a:t>
            </a: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sz="2000" dirty="0" err="1">
                <a:latin typeface="Poppins"/>
                <a:cs typeface="Poppins"/>
              </a:rPr>
              <a:t>Projektmanagement</a:t>
            </a:r>
            <a:r>
              <a:rPr lang="en-GB" sz="20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AG ”Incentives and responsible Research Assessments”</a:t>
            </a:r>
          </a:p>
          <a:p>
            <a:pPr marL="0" indent="0">
              <a:buNone/>
            </a:pP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endParaRPr lang="en-GB" sz="2000" dirty="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BIH QUEST </a:t>
            </a:r>
            <a:r>
              <a:rPr lang="en-GB" sz="2000" dirty="0" err="1">
                <a:latin typeface="Poppins"/>
                <a:cs typeface="Poppins"/>
              </a:rPr>
              <a:t>Center</a:t>
            </a:r>
            <a:r>
              <a:rPr lang="en-GB" sz="2000" dirty="0">
                <a:latin typeface="Poppins"/>
                <a:cs typeface="Poppins"/>
              </a:rPr>
              <a:t> for Responsible Research</a:t>
            </a:r>
          </a:p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6C70D-2014-0FD5-BA7E-79DC44D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4064DDE-365C-3DA5-A4CA-E29C5CB49547}"/>
              </a:ext>
            </a:extLst>
          </p:cNvPr>
          <p:cNvSpPr txBox="1">
            <a:spLocks/>
          </p:cNvSpPr>
          <p:nvPr/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800" b="1" i="0" kern="1200" baseline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64337-EC0D-514C-8926-9471E1A66B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BD18F-0857-6680-89A5-F1B40CF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028" y="1705516"/>
            <a:ext cx="5818912" cy="3980688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Useful links:</a:t>
            </a: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GB" sz="2000" dirty="0">
                <a:latin typeface="Poppins SemiBold"/>
                <a:cs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website</a:t>
            </a:r>
            <a:r>
              <a:rPr lang="en-GB" sz="2000" dirty="0">
                <a:latin typeface="Poppins SemiBold"/>
                <a:cs typeface="Poppins SemiBold"/>
              </a:rPr>
              <a:t> </a:t>
            </a:r>
            <a:b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GB" sz="2000" dirty="0">
                <a:latin typeface="Poppins SemiBold"/>
                <a:cs typeface="Poppins SemiBold"/>
              </a:rPr>
              <a:t>https://coara.eu</a:t>
            </a:r>
          </a:p>
          <a:p>
            <a:r>
              <a:rPr lang="en-GB" sz="2000" dirty="0">
                <a:latin typeface="Poppins"/>
                <a:cs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governance documents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Agreement full text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the Agreement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News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 lang="en-GB" sz="2000" dirty="0">
              <a:latin typeface="Poppins"/>
              <a:cs typeface="Poppin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6C70D-2014-0FD5-BA7E-79DC44D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4064DDE-365C-3DA5-A4CA-E29C5CB49547}"/>
              </a:ext>
            </a:extLst>
          </p:cNvPr>
          <p:cNvSpPr txBox="1">
            <a:spLocks/>
          </p:cNvSpPr>
          <p:nvPr/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800" b="1" i="0" kern="1200" baseline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64337-EC0D-514C-8926-9471E1A66B4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3E9D4A-BB67-D715-6F78-F0FDFEAAE7C7}"/>
              </a:ext>
            </a:extLst>
          </p:cNvPr>
          <p:cNvGrpSpPr/>
          <p:nvPr/>
        </p:nvGrpSpPr>
        <p:grpSpPr>
          <a:xfrm>
            <a:off x="7481455" y="1375214"/>
            <a:ext cx="3774374" cy="4124206"/>
            <a:chOff x="7481455" y="1375214"/>
            <a:chExt cx="3774374" cy="41242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1A647-B47E-4D6F-5AFB-11D36921FD75}"/>
                </a:ext>
              </a:extLst>
            </p:cNvPr>
            <p:cNvSpPr txBox="1"/>
            <p:nvPr/>
          </p:nvSpPr>
          <p:spPr>
            <a:xfrm>
              <a:off x="7481455" y="1375214"/>
              <a:ext cx="3774374" cy="4124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Follow us! </a:t>
              </a:r>
            </a:p>
            <a:p>
              <a:endParaRPr lang="fr-FR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fr-FR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      @CoARAssessment  </a:t>
              </a:r>
            </a:p>
            <a:p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fr-FR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Coalition for Advancing 	Research Assessment</a:t>
              </a:r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endParaRPr lang="en-US" sz="320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en-US" sz="3200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A question? </a:t>
              </a:r>
            </a:p>
            <a:p>
              <a:endParaRPr lang="en-US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en-US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Contact us at </a:t>
              </a:r>
              <a:r>
                <a:rPr lang="en-US" b="1" dirty="0">
                  <a:solidFill>
                    <a:srgbClr val="0070C0"/>
                  </a:solidFill>
                  <a:latin typeface="Poppins SemiBold"/>
                  <a:cs typeface="Poppins SemiBold"/>
                  <a:hlinkClick r:id="rId9"/>
                </a:rPr>
                <a:t>secretariat@coara.eu</a:t>
              </a:r>
              <a:r>
                <a:rPr lang="en-US" b="1" dirty="0">
                  <a:solidFill>
                    <a:srgbClr val="0070C0"/>
                  </a:solidFill>
                  <a:latin typeface="Poppins SemiBold"/>
                  <a:cs typeface="Poppins SemiBold"/>
                </a:rPr>
                <a:t> 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C3943D8-80DF-87D6-E454-81005AAA1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349" y="2865724"/>
              <a:ext cx="290945" cy="290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A black bird with a white x&#10;&#10;Description automatically generated">
            <a:extLst>
              <a:ext uri="{FF2B5EF4-FFF2-40B4-BE49-F238E27FC236}">
                <a16:creationId xmlns:a16="http://schemas.microsoft.com/office/drawing/2014/main" id="{6397C598-F145-813C-1B92-0CC78E39B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286" y="2203957"/>
            <a:ext cx="616667" cy="3845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1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Hintergrund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1892300"/>
            <a:ext cx="5185873" cy="3751416"/>
          </a:xfrm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Comparison 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C4C15-8D6B-5401-FD0D-1C30D92C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572259"/>
            <a:ext cx="5539741" cy="3982721"/>
          </a:xfrm>
          <a:ln>
            <a:solidFill>
              <a:srgbClr val="CCECFF"/>
            </a:solidFill>
          </a:ln>
        </p:spPr>
        <p:txBody>
          <a:bodyPr lIns="91440" tIns="45720" rIns="91440" bIns="4572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</a:rPr>
              <a:t>Dec</a:t>
            </a:r>
            <a:r>
              <a:rPr lang="de-DE" dirty="0">
                <a:solidFill>
                  <a:srgbClr val="000000"/>
                </a:solidFill>
              </a:rPr>
              <a:t> 2nd 2022, 344 </a:t>
            </a:r>
            <a:r>
              <a:rPr lang="de-DE" dirty="0" err="1">
                <a:solidFill>
                  <a:srgbClr val="000000"/>
                </a:solidFill>
              </a:rPr>
              <a:t>voting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members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399 </a:t>
            </a:r>
            <a:r>
              <a:rPr lang="de-DE" dirty="0" err="1">
                <a:solidFill>
                  <a:srgbClr val="000000"/>
                </a:solidFill>
              </a:rPr>
              <a:t>signatories</a:t>
            </a:r>
            <a:endParaRPr lang="de-DE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600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members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(Jan 2024)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Charité and BIH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one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of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first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German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institutions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who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signed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Poppins"/>
                <a:cs typeface="Poppins"/>
              </a:rPr>
              <a:t>representative</a:t>
            </a:r>
            <a:r>
              <a:rPr lang="de-DE" dirty="0">
                <a:solidFill>
                  <a:srgbClr val="000000"/>
                </a:solidFill>
                <a:latin typeface="Poppins"/>
                <a:cs typeface="Poppins"/>
              </a:rPr>
              <a:t>: Dr. Miriam Kip) 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	(FL Beschluss März 2023)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CoARA </a:t>
            </a:r>
            <a:r>
              <a:rPr lang="de-DE" dirty="0" err="1">
                <a:solidFill>
                  <a:srgbClr val="000000"/>
                </a:solidFill>
              </a:rPr>
              <a:t>secretary</a:t>
            </a:r>
            <a:r>
              <a:rPr lang="de-DE" dirty="0">
                <a:solidFill>
                  <a:srgbClr val="000000"/>
                </a:solidFill>
              </a:rPr>
              <a:t> (EC)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1827" b="26900"/>
          <a:stretch/>
        </p:blipFill>
        <p:spPr>
          <a:xfrm>
            <a:off x="818712" y="1892299"/>
            <a:ext cx="4122159" cy="2211661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924804" y="2317390"/>
            <a:ext cx="642622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733" y="904340"/>
            <a:ext cx="10272677" cy="4612223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2790169" y="8686800"/>
            <a:ext cx="10275571" cy="2801686"/>
            <a:chOff x="1121568" y="1576694"/>
            <a:chExt cx="22799377" cy="9911792"/>
          </a:xfrm>
        </p:grpSpPr>
        <p:pic>
          <p:nvPicPr>
            <p:cNvPr id="5" name="Bildschirmfoto 2023-04-04 um 16.25.07.png" descr="Bildschirmfoto 2023-04-04 um 16.25.0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6360" y="5668922"/>
              <a:ext cx="6774438" cy="218530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Verbindungslinie"/>
            <p:cNvSpPr/>
            <p:nvPr/>
          </p:nvSpPr>
          <p:spPr>
            <a:xfrm>
              <a:off x="11873515" y="8696368"/>
              <a:ext cx="12047430" cy="127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57" extrusionOk="0">
                  <a:moveTo>
                    <a:pt x="21600" y="0"/>
                  </a:moveTo>
                  <a:cubicBezTo>
                    <a:pt x="16288" y="16779"/>
                    <a:pt x="9088" y="21600"/>
                    <a:pt x="0" y="14462"/>
                  </a:cubicBezTo>
                </a:path>
              </a:pathLst>
            </a:custGeom>
            <a:ln w="76200" cap="rnd">
              <a:solidFill>
                <a:srgbClr val="1528EF"/>
              </a:solidFill>
              <a:custDash>
                <a:ds d="100000" sp="200000"/>
              </a:custDash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Vermeidung von Rankings"/>
            <p:cNvSpPr txBox="1"/>
            <p:nvPr/>
          </p:nvSpPr>
          <p:spPr>
            <a:xfrm>
              <a:off x="18635549" y="6147401"/>
              <a:ext cx="3240543" cy="16899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algn="l" defTabSz="457200">
                <a:spcBef>
                  <a:spcPts val="2400"/>
                </a:spcBef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 err="1"/>
                <a:t>Vermeidung</a:t>
              </a:r>
              <a:r>
                <a:rPr dirty="0"/>
                <a:t> von Rankings</a:t>
              </a:r>
            </a:p>
          </p:txBody>
        </p:sp>
        <p:sp>
          <p:nvSpPr>
            <p:cNvPr id="8" name="Evaluierung von Praktiken, Kriterien und Instrumenten der Forschungsbewertung"/>
            <p:cNvSpPr txBox="1"/>
            <p:nvPr/>
          </p:nvSpPr>
          <p:spPr>
            <a:xfrm>
              <a:off x="19602454" y="8478554"/>
              <a:ext cx="3488249" cy="1973634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t>Evaluierung von Praktiken, Kriterien und Instrumenten der Forschungsbewertung</a:t>
              </a:r>
            </a:p>
          </p:txBody>
        </p:sp>
        <p:sp>
          <p:nvSpPr>
            <p:cNvPr id="9" name="Anerkennung von Diversität von Themen, Output und Karrieren"/>
            <p:cNvSpPr txBox="1"/>
            <p:nvPr/>
          </p:nvSpPr>
          <p:spPr>
            <a:xfrm>
              <a:off x="3320675" y="3852737"/>
              <a:ext cx="3935479" cy="33823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algn="l" defTabSz="457200">
                <a:spcBef>
                  <a:spcPts val="2400"/>
                </a:spcBef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 err="1"/>
                <a:t>Anerkennung</a:t>
              </a:r>
              <a:r>
                <a:rPr dirty="0"/>
                <a:t> von </a:t>
              </a:r>
              <a:r>
                <a:rPr dirty="0" err="1"/>
                <a:t>Diversität</a:t>
              </a:r>
              <a:r>
                <a:rPr dirty="0"/>
                <a:t> </a:t>
              </a:r>
              <a:endParaRPr lang="de-DE" dirty="0"/>
            </a:p>
            <a:p>
              <a:r>
                <a:rPr lang="de-DE" dirty="0"/>
                <a:t>Output (Produktivität)</a:t>
              </a:r>
            </a:p>
            <a:p>
              <a:r>
                <a:rPr dirty="0" err="1"/>
                <a:t>Themen</a:t>
              </a:r>
              <a:r>
                <a:rPr lang="de-DE" dirty="0"/>
                <a:t> (Setting)</a:t>
              </a:r>
            </a:p>
            <a:p>
              <a:r>
                <a:rPr dirty="0" err="1"/>
                <a:t>Karrieren</a:t>
              </a:r>
              <a:r>
                <a:rPr lang="de-DE" dirty="0"/>
                <a:t> </a:t>
              </a:r>
              <a:endParaRPr dirty="0"/>
            </a:p>
          </p:txBody>
        </p:sp>
        <p:sp>
          <p:nvSpPr>
            <p:cNvPr id="10" name="Fokus auf die qualitative Bewertung von Forschung"/>
            <p:cNvSpPr txBox="1"/>
            <p:nvPr/>
          </p:nvSpPr>
          <p:spPr>
            <a:xfrm>
              <a:off x="7892941" y="3335830"/>
              <a:ext cx="3551749" cy="2169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algn="l" defTabSz="457200">
                <a:spcBef>
                  <a:spcPts val="2400"/>
                </a:spcBef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 err="1"/>
                <a:t>Fokus</a:t>
              </a:r>
              <a:r>
                <a:rPr dirty="0"/>
                <a:t> auf die </a:t>
              </a:r>
              <a:r>
                <a:rPr dirty="0" err="1"/>
                <a:t>Bewertung</a:t>
              </a:r>
              <a:r>
                <a:rPr dirty="0"/>
                <a:t> von</a:t>
              </a:r>
              <a:r>
                <a:rPr lang="de-DE" dirty="0"/>
                <a:t> Qualität und Inhalt</a:t>
              </a:r>
            </a:p>
            <a:p>
              <a:r>
                <a:rPr lang="de-DE" dirty="0"/>
                <a:t>Stärkung </a:t>
              </a:r>
              <a:r>
                <a:rPr lang="de-DE" dirty="0" err="1"/>
                <a:t>peer</a:t>
              </a:r>
              <a:r>
                <a:rPr lang="de-DE" dirty="0"/>
                <a:t> </a:t>
              </a:r>
              <a:r>
                <a:rPr lang="de-DE" dirty="0" err="1"/>
                <a:t>review</a:t>
              </a:r>
              <a:r>
                <a:rPr lang="de-DE" dirty="0"/>
                <a:t> Verfahren</a:t>
              </a:r>
              <a:endParaRPr dirty="0"/>
            </a:p>
          </p:txBody>
        </p:sp>
        <p:sp>
          <p:nvSpPr>
            <p:cNvPr id="11" name="Keine Verwendung von JIF, h-Index und andere unangemessene Metriken/Indikatoren"/>
            <p:cNvSpPr txBox="1"/>
            <p:nvPr/>
          </p:nvSpPr>
          <p:spPr>
            <a:xfrm>
              <a:off x="14357961" y="3419094"/>
              <a:ext cx="7205532" cy="21851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 algn="l" defTabSz="457200">
                <a:spcBef>
                  <a:spcPts val="2400"/>
                </a:spcBef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lang="de-DE" dirty="0"/>
                <a:t>Unterstützende angemessene Verwendung wissenschaftsbasierter quantitativer Indikatoren </a:t>
              </a:r>
            </a:p>
            <a:p>
              <a:r>
                <a:rPr dirty="0" err="1"/>
                <a:t>Keine</a:t>
              </a:r>
              <a:r>
                <a:rPr dirty="0"/>
                <a:t> </a:t>
              </a:r>
              <a:r>
                <a:rPr lang="de-DE" dirty="0" err="1"/>
                <a:t>unangemesse</a:t>
              </a:r>
              <a:r>
                <a:rPr lang="de-DE" dirty="0"/>
                <a:t> </a:t>
              </a:r>
              <a:r>
                <a:rPr dirty="0" err="1"/>
                <a:t>Verwendung</a:t>
              </a:r>
              <a:r>
                <a:rPr lang="de-DE" dirty="0"/>
                <a:t> von</a:t>
              </a:r>
              <a:r>
                <a:rPr dirty="0"/>
                <a:t> </a:t>
              </a:r>
              <a:r>
                <a:rPr lang="de-DE" dirty="0"/>
                <a:t>Metriken wie </a:t>
              </a:r>
              <a:r>
                <a:rPr lang="de-DE" dirty="0" err="1"/>
                <a:t>zB</a:t>
              </a:r>
              <a:r>
                <a:rPr lang="de-DE" dirty="0"/>
                <a:t> </a:t>
              </a:r>
              <a:r>
                <a:rPr dirty="0"/>
                <a:t>JIF, h-Index</a:t>
              </a:r>
            </a:p>
          </p:txBody>
        </p:sp>
        <p:sp>
          <p:nvSpPr>
            <p:cNvPr id="12" name="Bereitstellung notwendiger Ressourcen für die Reformbemühungen"/>
            <p:cNvSpPr txBox="1"/>
            <p:nvPr/>
          </p:nvSpPr>
          <p:spPr>
            <a:xfrm>
              <a:off x="1356794" y="8478554"/>
              <a:ext cx="3488249" cy="1973634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 err="1"/>
                <a:t>Bereitstellung</a:t>
              </a:r>
              <a:r>
                <a:rPr dirty="0"/>
                <a:t> </a:t>
              </a:r>
              <a:r>
                <a:rPr dirty="0" err="1"/>
                <a:t>notwendiger</a:t>
              </a:r>
              <a:r>
                <a:rPr dirty="0"/>
                <a:t> </a:t>
              </a:r>
              <a:r>
                <a:rPr dirty="0" err="1"/>
                <a:t>Ressourcen</a:t>
              </a:r>
              <a:r>
                <a:rPr dirty="0"/>
                <a:t> </a:t>
              </a:r>
              <a:r>
                <a:rPr dirty="0" err="1"/>
                <a:t>für</a:t>
              </a:r>
              <a:r>
                <a:rPr dirty="0"/>
                <a:t> die </a:t>
              </a:r>
              <a:r>
                <a:rPr dirty="0" err="1"/>
                <a:t>Reformbemühungen</a:t>
              </a:r>
              <a:endParaRPr dirty="0"/>
            </a:p>
          </p:txBody>
        </p:sp>
        <p:sp>
          <p:nvSpPr>
            <p:cNvPr id="13" name="Überarbeitung und Entwicklung von Kriterien, Instrumenten und Prozessen"/>
            <p:cNvSpPr txBox="1"/>
            <p:nvPr/>
          </p:nvSpPr>
          <p:spPr>
            <a:xfrm>
              <a:off x="5018625" y="8478554"/>
              <a:ext cx="3488249" cy="1973634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 err="1"/>
                <a:t>Überarbeitung</a:t>
              </a:r>
              <a:r>
                <a:rPr dirty="0"/>
                <a:t> und </a:t>
              </a:r>
              <a:r>
                <a:rPr dirty="0" err="1"/>
                <a:t>Entwicklung</a:t>
              </a:r>
              <a:r>
                <a:rPr dirty="0"/>
                <a:t> von </a:t>
              </a:r>
              <a:r>
                <a:rPr dirty="0" err="1"/>
                <a:t>Kriterien</a:t>
              </a:r>
              <a:r>
                <a:rPr dirty="0"/>
                <a:t>, </a:t>
              </a:r>
              <a:r>
                <a:rPr dirty="0" err="1"/>
                <a:t>Instrumenten</a:t>
              </a:r>
              <a:r>
                <a:rPr dirty="0"/>
                <a:t> und </a:t>
              </a:r>
              <a:r>
                <a:rPr dirty="0" err="1"/>
                <a:t>Prozessen</a:t>
              </a:r>
              <a:endParaRPr dirty="0"/>
            </a:p>
          </p:txBody>
        </p:sp>
        <p:sp>
          <p:nvSpPr>
            <p:cNvPr id="14" name="Sensibilisierung für Reformbemühungen von Forschungsbewertung"/>
            <p:cNvSpPr txBox="1"/>
            <p:nvPr/>
          </p:nvSpPr>
          <p:spPr>
            <a:xfrm>
              <a:off x="8680457" y="8478554"/>
              <a:ext cx="3488249" cy="1973634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t>Sensibilisierung für Reformbemühungen von Forschungsbewertung</a:t>
              </a:r>
            </a:p>
          </p:txBody>
        </p:sp>
        <p:sp>
          <p:nvSpPr>
            <p:cNvPr id="15" name="Erfahrungsaustausch und Wissenstransfer"/>
            <p:cNvSpPr txBox="1"/>
            <p:nvPr/>
          </p:nvSpPr>
          <p:spPr>
            <a:xfrm>
              <a:off x="12342288" y="8478554"/>
              <a:ext cx="3488249" cy="1973632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t>Erfahrungsaustausch und Wissenstransfer</a:t>
              </a:r>
            </a:p>
          </p:txBody>
        </p:sp>
        <p:sp>
          <p:nvSpPr>
            <p:cNvPr id="16" name="Kommunikation über die Fortschritte und Hindernisse der Umsetzung"/>
            <p:cNvSpPr txBox="1"/>
            <p:nvPr/>
          </p:nvSpPr>
          <p:spPr>
            <a:xfrm>
              <a:off x="15972371" y="8478554"/>
              <a:ext cx="3488249" cy="1973632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1E46DA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/>
            <a:lstStyle>
              <a:lvl1pPr algn="l" defTabSz="457200">
                <a:spcBef>
                  <a:spcPts val="2400"/>
                </a:spcBef>
                <a:defRPr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t>Kommunikation über die Fortschritte und Hindernisse der Umsetzung</a:t>
              </a:r>
            </a:p>
          </p:txBody>
        </p:sp>
        <p:sp>
          <p:nvSpPr>
            <p:cNvPr id="17" name="1"/>
            <p:cNvSpPr txBox="1"/>
            <p:nvPr/>
          </p:nvSpPr>
          <p:spPr>
            <a:xfrm>
              <a:off x="2457101" y="4823936"/>
              <a:ext cx="780885" cy="16899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>
                <a:defRPr sz="10000">
                  <a:solidFill>
                    <a:srgbClr val="52B4EC"/>
                  </a:solid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" name="2"/>
            <p:cNvSpPr txBox="1"/>
            <p:nvPr/>
          </p:nvSpPr>
          <p:spPr>
            <a:xfrm>
              <a:off x="6766008" y="3735606"/>
              <a:ext cx="780884" cy="16899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>
                <a:defRPr sz="10000">
                  <a:solidFill>
                    <a:srgbClr val="52B4EC"/>
                  </a:solid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" name="3"/>
            <p:cNvSpPr txBox="1"/>
            <p:nvPr/>
          </p:nvSpPr>
          <p:spPr>
            <a:xfrm>
              <a:off x="13303045" y="3876390"/>
              <a:ext cx="780885" cy="16899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>
                <a:defRPr sz="10000">
                  <a:solidFill>
                    <a:srgbClr val="52B4EC"/>
                  </a:solid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" name="4"/>
            <p:cNvSpPr txBox="1"/>
            <p:nvPr/>
          </p:nvSpPr>
          <p:spPr>
            <a:xfrm>
              <a:off x="17840773" y="5797611"/>
              <a:ext cx="780885" cy="16899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/>
            <a:lstStyle>
              <a:lvl1pPr>
                <a:defRPr sz="10000">
                  <a:solidFill>
                    <a:srgbClr val="52B4EC"/>
                  </a:solid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" name="Linie"/>
            <p:cNvSpPr/>
            <p:nvPr/>
          </p:nvSpPr>
          <p:spPr>
            <a:xfrm>
              <a:off x="1121568" y="8203540"/>
              <a:ext cx="22140866" cy="1"/>
            </a:xfrm>
            <a:prstGeom prst="line">
              <a:avLst/>
            </a:prstGeom>
            <a:ln w="76200">
              <a:solidFill>
                <a:srgbClr val="1531CD"/>
              </a:solidFill>
              <a:miter lim="400000"/>
              <a:headEnd type="triangle" len="sm"/>
              <a:tailEnd type="triangle" len="sm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2" name="4 KERNPRINZIPIEN"/>
            <p:cNvSpPr txBox="1"/>
            <p:nvPr/>
          </p:nvSpPr>
          <p:spPr>
            <a:xfrm>
              <a:off x="10044059" y="1576694"/>
              <a:ext cx="3935479" cy="622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rPr dirty="0"/>
                <a:t>4 KERNPRINZIPIEN</a:t>
              </a:r>
            </a:p>
          </p:txBody>
        </p:sp>
        <p:sp>
          <p:nvSpPr>
            <p:cNvPr id="23" name="6 UNTERSTÜTZENDE PRINZIPIEN"/>
            <p:cNvSpPr txBox="1"/>
            <p:nvPr/>
          </p:nvSpPr>
          <p:spPr>
            <a:xfrm>
              <a:off x="8391880" y="10866185"/>
              <a:ext cx="6217005" cy="622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>
                  <a:solidFill>
                    <a:srgbClr val="0F0F55"/>
                  </a:solidFill>
                  <a:latin typeface="+mn-lt"/>
                  <a:ea typeface="+mn-ea"/>
                  <a:cs typeface="+mn-cs"/>
                  <a:sym typeface="Avenir Next Demi Bold"/>
                </a:defRPr>
              </a:lvl1pPr>
            </a:lstStyle>
            <a:p>
              <a:r>
                <a:t>6 UNTERSTÜTZENDE PRINZIPIEN</a:t>
              </a:r>
            </a:p>
          </p:txBody>
        </p:sp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3" y="5892536"/>
            <a:ext cx="2238780" cy="83913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3" y="5892536"/>
            <a:ext cx="2238780" cy="839135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580" y="609920"/>
            <a:ext cx="10355580" cy="493686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EA6C607-1D11-EC98-238B-11D9F0ED3A2E}"/>
              </a:ext>
            </a:extLst>
          </p:cNvPr>
          <p:cNvSpPr txBox="1"/>
          <p:nvPr/>
        </p:nvSpPr>
        <p:spPr>
          <a:xfrm>
            <a:off x="7733489" y="5706893"/>
            <a:ext cx="2743199" cy="3657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Stand: 17.1.2024</a:t>
            </a:r>
          </a:p>
        </p:txBody>
      </p:sp>
    </p:spTree>
    <p:extLst>
      <p:ext uri="{BB962C8B-B14F-4D97-AF65-F5344CB8AC3E}">
        <p14:creationId xmlns:p14="http://schemas.microsoft.com/office/powerpoint/2010/main" val="96089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and </a:t>
            </a:r>
            <a:r>
              <a:rPr lang="en-GB" dirty="0" err="1"/>
              <a:t>Engange</a:t>
            </a:r>
            <a:r>
              <a:rPr lang="en-GB" dirty="0"/>
              <a:t> @Charité and BIH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938" y="1806836"/>
            <a:ext cx="5185873" cy="3751416"/>
          </a:xfrm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r>
              <a:rPr lang="en-GB" sz="2000" dirty="0"/>
              <a:t>CoARA @ </a:t>
            </a:r>
            <a:r>
              <a:rPr lang="en-GB" sz="2000" dirty="0" err="1"/>
              <a:t>Charite</a:t>
            </a:r>
            <a:r>
              <a:rPr lang="en-GB" sz="2000" dirty="0"/>
              <a:t> und BIH</a:t>
            </a:r>
          </a:p>
          <a:p>
            <a:pPr lvl="1"/>
            <a:r>
              <a:rPr lang="en-GB" sz="2000" dirty="0" err="1"/>
              <a:t>Monatliche</a:t>
            </a:r>
            <a:r>
              <a:rPr lang="en-GB" sz="2000" dirty="0"/>
              <a:t> – 3 </a:t>
            </a:r>
            <a:r>
              <a:rPr lang="en-GB" sz="2000" dirty="0" err="1"/>
              <a:t>monatliche</a:t>
            </a:r>
            <a:r>
              <a:rPr lang="en-GB" sz="2000" dirty="0"/>
              <a:t> </a:t>
            </a:r>
            <a:r>
              <a:rPr lang="en-GB" sz="2000" dirty="0" err="1"/>
              <a:t>Treffen</a:t>
            </a:r>
            <a:endParaRPr lang="de-DE" sz="2000" dirty="0">
              <a:solidFill>
                <a:srgbClr val="000000"/>
              </a:solidFill>
            </a:endParaRPr>
          </a:p>
          <a:p>
            <a:pPr lvl="1"/>
            <a:endParaRPr lang="de-DE" sz="2000" dirty="0">
              <a:solidFill>
                <a:srgbClr val="000000"/>
              </a:solidFill>
            </a:endParaRP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Werden Sie CoARA Botschafter*in Ihrer Einrichtung</a:t>
            </a:r>
          </a:p>
          <a:p>
            <a:pPr marL="457200" lvl="1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C4C15-8D6B-5401-FD0D-1C30D92C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31710"/>
            <a:ext cx="5539741" cy="3982721"/>
          </a:xfrm>
          <a:ln>
            <a:solidFill>
              <a:srgbClr val="CCECFF"/>
            </a:solidFill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400" b="1" dirty="0">
                <a:solidFill>
                  <a:srgbClr val="000000"/>
                </a:solidFill>
              </a:rPr>
              <a:t>CoARA Botschafter*innen an der Charité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Dr. </a:t>
            </a:r>
            <a:r>
              <a:rPr lang="de-DE" sz="1400" dirty="0" err="1">
                <a:solidFill>
                  <a:srgbClr val="000000"/>
                </a:solidFill>
              </a:rPr>
              <a:t>Jess</a:t>
            </a:r>
            <a:r>
              <a:rPr lang="de-DE" sz="1400" dirty="0">
                <a:solidFill>
                  <a:srgbClr val="000000"/>
                </a:solidFill>
              </a:rPr>
              <a:t> Rohmann - Institute für Public </a:t>
            </a:r>
            <a:r>
              <a:rPr lang="de-DE" sz="1400" dirty="0" err="1">
                <a:solidFill>
                  <a:srgbClr val="000000"/>
                </a:solidFill>
              </a:rPr>
              <a:t>Health</a:t>
            </a:r>
            <a:r>
              <a:rPr lang="de-DE" sz="1400" dirty="0">
                <a:solidFill>
                  <a:srgbClr val="000000"/>
                </a:solidFill>
              </a:rPr>
              <a:t> (</a:t>
            </a:r>
            <a:r>
              <a:rPr lang="de-DE" sz="1400" dirty="0" err="1">
                <a:solidFill>
                  <a:srgbClr val="000000"/>
                </a:solidFill>
              </a:rPr>
              <a:t>jess.rohmann</a:t>
            </a:r>
            <a:r>
              <a:rPr lang="de-DE" sz="1400" dirty="0">
                <a:solidFill>
                  <a:srgbClr val="000000"/>
                </a:solidFill>
              </a:rPr>
              <a:t>[at]charite.de)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Dr. René Bernard – </a:t>
            </a:r>
            <a:r>
              <a:rPr lang="de-DE" sz="1400" dirty="0" err="1">
                <a:solidFill>
                  <a:srgbClr val="000000"/>
                </a:solidFill>
              </a:rPr>
              <a:t>NeuroCure</a:t>
            </a:r>
            <a:r>
              <a:rPr lang="de-DE" sz="1400" dirty="0">
                <a:solidFill>
                  <a:srgbClr val="000000"/>
                </a:solidFill>
              </a:rPr>
              <a:t> (</a:t>
            </a:r>
            <a:r>
              <a:rPr lang="de-DE" sz="1400" dirty="0" err="1">
                <a:solidFill>
                  <a:srgbClr val="000000"/>
                </a:solidFill>
              </a:rPr>
              <a:t>rene.bernard</a:t>
            </a:r>
            <a:r>
              <a:rPr lang="de-DE" sz="1400" dirty="0">
                <a:solidFill>
                  <a:srgbClr val="000000"/>
                </a:solidFill>
              </a:rPr>
              <a:t>[at]charite.de)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Dr. Jennifer Kirwan – Core </a:t>
            </a:r>
            <a:r>
              <a:rPr lang="de-DE" sz="1400" dirty="0" err="1">
                <a:solidFill>
                  <a:srgbClr val="000000"/>
                </a:solidFill>
              </a:rPr>
              <a:t>facilities</a:t>
            </a:r>
            <a:r>
              <a:rPr lang="de-DE" sz="1400" dirty="0">
                <a:solidFill>
                  <a:srgbClr val="000000"/>
                </a:solidFill>
              </a:rPr>
              <a:t> BIH (</a:t>
            </a:r>
            <a:r>
              <a:rPr lang="de-DE" sz="1400" dirty="0" err="1">
                <a:solidFill>
                  <a:srgbClr val="000000"/>
                </a:solidFill>
              </a:rPr>
              <a:t>jennifer.kirwan</a:t>
            </a:r>
            <a:r>
              <a:rPr lang="de-DE" sz="1400" dirty="0">
                <a:solidFill>
                  <a:srgbClr val="000000"/>
                </a:solidFill>
              </a:rPr>
              <a:t>[at]charite.de)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Karin Höhne – Stabsstelle Chancengleichheit Charité (</a:t>
            </a:r>
            <a:r>
              <a:rPr lang="de-DE" sz="1400" dirty="0" err="1">
                <a:solidFill>
                  <a:srgbClr val="000000"/>
                </a:solidFill>
              </a:rPr>
              <a:t>karin.köhne</a:t>
            </a:r>
            <a:r>
              <a:rPr lang="de-DE" sz="1400" dirty="0">
                <a:solidFill>
                  <a:srgbClr val="000000"/>
                </a:solidFill>
              </a:rPr>
              <a:t>[at]charite.de)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Dr. Tracey Weissgerber - AG Metaresearch </a:t>
            </a:r>
            <a:r>
              <a:rPr lang="de-DE" sz="1400" dirty="0" err="1">
                <a:solidFill>
                  <a:srgbClr val="000000"/>
                </a:solidFill>
              </a:rPr>
              <a:t>and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automated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screening</a:t>
            </a:r>
            <a:r>
              <a:rPr lang="de-DE" sz="1400" dirty="0">
                <a:solidFill>
                  <a:srgbClr val="000000"/>
                </a:solidFill>
              </a:rPr>
              <a:t> (</a:t>
            </a:r>
            <a:r>
              <a:rPr lang="de-DE" sz="1400" dirty="0" err="1">
                <a:solidFill>
                  <a:srgbClr val="000000"/>
                </a:solidFill>
              </a:rPr>
              <a:t>tracey.weissgerber</a:t>
            </a:r>
            <a:r>
              <a:rPr lang="de-DE" sz="1400" dirty="0">
                <a:solidFill>
                  <a:srgbClr val="000000"/>
                </a:solidFill>
              </a:rPr>
              <a:t>[at]charite.de)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924804" y="2317390"/>
            <a:ext cx="642622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B2649-F8C0-2935-BA38-4C761398FC94}"/>
              </a:ext>
            </a:extLst>
          </p:cNvPr>
          <p:cNvSpPr txBox="1"/>
          <p:nvPr/>
        </p:nvSpPr>
        <p:spPr>
          <a:xfrm>
            <a:off x="8357681" y="2221148"/>
            <a:ext cx="2743199" cy="3657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Stand: 17.1.2024</a:t>
            </a:r>
          </a:p>
        </p:txBody>
      </p:sp>
    </p:spTree>
    <p:extLst>
      <p:ext uri="{BB962C8B-B14F-4D97-AF65-F5344CB8AC3E}">
        <p14:creationId xmlns:p14="http://schemas.microsoft.com/office/powerpoint/2010/main" val="20330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and </a:t>
            </a:r>
            <a:r>
              <a:rPr lang="en-GB" dirty="0" err="1"/>
              <a:t>Engange</a:t>
            </a:r>
            <a:r>
              <a:rPr lang="en-GB" dirty="0"/>
              <a:t> @Charité and BIH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8168" y="1546871"/>
            <a:ext cx="10231930" cy="3751416"/>
          </a:xfrm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sz="3200" b="1" dirty="0">
                <a:solidFill>
                  <a:srgbClr val="000000"/>
                </a:solidFill>
              </a:rPr>
              <a:t>Nimm am Virtual </a:t>
            </a:r>
            <a:r>
              <a:rPr lang="de-DE" sz="3200" b="1" dirty="0" err="1">
                <a:solidFill>
                  <a:srgbClr val="000000"/>
                </a:solidFill>
              </a:rPr>
              <a:t>Brainstorm</a:t>
            </a:r>
            <a:r>
              <a:rPr lang="de-DE" sz="3200" b="1" dirty="0">
                <a:solidFill>
                  <a:srgbClr val="000000"/>
                </a:solidFill>
              </a:rPr>
              <a:t> teil</a:t>
            </a:r>
          </a:p>
          <a:p>
            <a:pPr marL="457200" lvl="1" indent="0">
              <a:buNone/>
            </a:pPr>
            <a:r>
              <a:rPr lang="de-DE" sz="3200" b="1" dirty="0">
                <a:solidFill>
                  <a:srgbClr val="000000"/>
                </a:solidFill>
              </a:rPr>
              <a:t>Save </a:t>
            </a:r>
            <a:r>
              <a:rPr lang="de-DE" sz="3200" b="1" dirty="0" err="1">
                <a:solidFill>
                  <a:srgbClr val="000000"/>
                </a:solidFill>
              </a:rPr>
              <a:t>the</a:t>
            </a:r>
            <a:r>
              <a:rPr lang="de-DE" sz="3200" b="1" dirty="0">
                <a:solidFill>
                  <a:srgbClr val="000000"/>
                </a:solidFill>
              </a:rPr>
              <a:t> </a:t>
            </a:r>
            <a:r>
              <a:rPr lang="de-DE" sz="3200" b="1" dirty="0" err="1">
                <a:solidFill>
                  <a:srgbClr val="000000"/>
                </a:solidFill>
              </a:rPr>
              <a:t>date</a:t>
            </a:r>
            <a:r>
              <a:rPr lang="de-DE" sz="3200" b="1" dirty="0">
                <a:solidFill>
                  <a:srgbClr val="000000"/>
                </a:solidFill>
              </a:rPr>
              <a:t> 19.2.-20.2.2024</a:t>
            </a:r>
          </a:p>
          <a:p>
            <a:pPr marL="457200" lvl="1" indent="0">
              <a:buNone/>
            </a:pPr>
            <a:endParaRPr lang="de-DE" sz="32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de-DE" sz="3200" b="1" dirty="0">
                <a:solidFill>
                  <a:srgbClr val="000000"/>
                </a:solidFill>
              </a:rPr>
              <a:t>Details folgen</a:t>
            </a:r>
          </a:p>
          <a:p>
            <a:pPr marL="457200" lvl="1" indent="0">
              <a:buNone/>
            </a:pPr>
            <a:endParaRPr lang="de-DE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924804" y="2317390"/>
            <a:ext cx="642622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and </a:t>
            </a:r>
            <a:r>
              <a:rPr lang="en-GB" dirty="0" err="1"/>
              <a:t>Engange</a:t>
            </a:r>
            <a:r>
              <a:rPr lang="en-GB" dirty="0"/>
              <a:t> JC Drivers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433" y="1665818"/>
            <a:ext cx="5185873" cy="3751416"/>
          </a:xfrm>
          <a:ln>
            <a:solidFill>
              <a:srgbClr val="CCECFF"/>
            </a:solidFill>
          </a:ln>
        </p:spPr>
        <p:txBody>
          <a:bodyPr>
            <a:normAutofit fontScale="70000" lnSpcReduction="20000"/>
          </a:bodyPr>
          <a:lstStyle/>
          <a:p>
            <a:endParaRPr lang="en-GB" sz="3200" dirty="0"/>
          </a:p>
          <a:p>
            <a:pPr lvl="1"/>
            <a:r>
              <a:rPr lang="en-GB" sz="3200" dirty="0"/>
              <a:t>JC Diversity and Responsible Research and Innovation</a:t>
            </a:r>
          </a:p>
          <a:p>
            <a:pPr lvl="1"/>
            <a:r>
              <a:rPr lang="de-DE" sz="3200" dirty="0"/>
              <a:t>Fortführung des bisherigen JC Diversität</a:t>
            </a:r>
            <a:endParaRPr lang="en-GB" sz="3200" dirty="0"/>
          </a:p>
          <a:p>
            <a:pPr lvl="1"/>
            <a:r>
              <a:rPr lang="en-GB" sz="3200" dirty="0" err="1"/>
              <a:t>Monatliche</a:t>
            </a:r>
            <a:r>
              <a:rPr lang="en-GB" sz="3200" dirty="0"/>
              <a:t> </a:t>
            </a:r>
            <a:r>
              <a:rPr lang="en-GB" sz="3200" dirty="0" err="1"/>
              <a:t>Treffen</a:t>
            </a:r>
            <a:r>
              <a:rPr lang="en-GB" sz="3200" dirty="0"/>
              <a:t> (</a:t>
            </a:r>
            <a:r>
              <a:rPr lang="en-GB" sz="3200" dirty="0" err="1"/>
              <a:t>jeder</a:t>
            </a:r>
            <a:r>
              <a:rPr lang="en-GB" sz="3200" dirty="0"/>
              <a:t> </a:t>
            </a:r>
            <a:r>
              <a:rPr lang="en-GB" sz="3200" dirty="0" err="1"/>
              <a:t>erste</a:t>
            </a:r>
            <a:r>
              <a:rPr lang="en-GB" sz="3200" dirty="0"/>
              <a:t> Montag 11 </a:t>
            </a:r>
            <a:r>
              <a:rPr lang="en-GB" sz="3200" dirty="0" err="1"/>
              <a:t>Uhr</a:t>
            </a:r>
            <a:r>
              <a:rPr lang="en-GB" sz="3200" dirty="0"/>
              <a:t>)</a:t>
            </a:r>
          </a:p>
          <a:p>
            <a:pPr lvl="1"/>
            <a:r>
              <a:rPr lang="en-GB" sz="3200" dirty="0" err="1"/>
              <a:t>Offen</a:t>
            </a:r>
            <a:r>
              <a:rPr lang="en-GB" sz="3200" dirty="0"/>
              <a:t> </a:t>
            </a:r>
            <a:r>
              <a:rPr lang="en-GB" sz="3200" dirty="0" err="1"/>
              <a:t>für</a:t>
            </a:r>
            <a:r>
              <a:rPr lang="en-GB" sz="3200" dirty="0"/>
              <a:t> </a:t>
            </a:r>
            <a:r>
              <a:rPr lang="en-GB" sz="3200" dirty="0" err="1"/>
              <a:t>alle</a:t>
            </a:r>
            <a:r>
              <a:rPr lang="en-GB" sz="3200" dirty="0"/>
              <a:t> </a:t>
            </a:r>
            <a:r>
              <a:rPr lang="en-GB" sz="3200" dirty="0" err="1"/>
              <a:t>Mitarbeiter</a:t>
            </a:r>
            <a:r>
              <a:rPr lang="en-GB" sz="3200" dirty="0"/>
              <a:t>*</a:t>
            </a:r>
            <a:r>
              <a:rPr lang="en-GB" sz="3200" dirty="0" err="1"/>
              <a:t>innen</a:t>
            </a:r>
            <a:r>
              <a:rPr lang="en-GB" sz="3200" dirty="0"/>
              <a:t> und </a:t>
            </a:r>
            <a:r>
              <a:rPr lang="en-GB" sz="3200" dirty="0" err="1"/>
              <a:t>Externe</a:t>
            </a:r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endParaRPr lang="de-DE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924804" y="2317390"/>
            <a:ext cx="642622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253618" y="2479061"/>
            <a:ext cx="5194583" cy="1066491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https://zoom.us/j/95761653396?pwd=MGZ6RkYyS1JVV0pKc2tOelJ4b292dz09 </a:t>
            </a:r>
          </a:p>
          <a:p>
            <a:pPr marL="0" indent="0">
              <a:buNone/>
            </a:pPr>
            <a:r>
              <a:rPr lang="nl-NL" dirty="0"/>
              <a:t>	Meeting-ID: 957 6165 3396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Kenncode</a:t>
            </a:r>
            <a:r>
              <a:rPr lang="nl-NL" dirty="0"/>
              <a:t>: 487086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85" y="5925011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oppins SemiBold"/>
                <a:cs typeface="Poppins SemiBold"/>
              </a:rPr>
              <a:t>Join and </a:t>
            </a:r>
            <a:r>
              <a:rPr lang="en-GB" dirty="0" err="1">
                <a:latin typeface="Poppins SemiBold"/>
                <a:cs typeface="Poppins SemiBold"/>
              </a:rPr>
              <a:t>Engange</a:t>
            </a:r>
            <a:r>
              <a:rPr lang="en-GB" dirty="0">
                <a:latin typeface="Poppins SemiBold"/>
                <a:cs typeface="Poppins SemiBold"/>
              </a:rPr>
              <a:t> @CoARA Working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753" y="2199302"/>
            <a:ext cx="6024203" cy="4014101"/>
          </a:xfrm>
          <a:ln>
            <a:solidFill>
              <a:srgbClr val="CCECFF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GB" sz="3200" dirty="0" err="1"/>
              <a:t>Offen</a:t>
            </a:r>
            <a:r>
              <a:rPr lang="en-GB" sz="3200" dirty="0"/>
              <a:t> </a:t>
            </a:r>
            <a:r>
              <a:rPr lang="en-GB" sz="3200" dirty="0" err="1"/>
              <a:t>für</a:t>
            </a:r>
            <a:r>
              <a:rPr lang="en-GB" sz="3200" dirty="0"/>
              <a:t> </a:t>
            </a:r>
            <a:r>
              <a:rPr lang="en-GB" sz="3200" dirty="0" err="1"/>
              <a:t>Mitarbeiter</a:t>
            </a:r>
            <a:r>
              <a:rPr lang="en-GB" sz="3200" dirty="0"/>
              <a:t>*</a:t>
            </a:r>
            <a:r>
              <a:rPr lang="en-GB" sz="3200" dirty="0" err="1"/>
              <a:t>innen</a:t>
            </a:r>
            <a:r>
              <a:rPr lang="en-GB" sz="3200" dirty="0"/>
              <a:t> von </a:t>
            </a:r>
            <a:r>
              <a:rPr lang="en-GB" sz="3200" dirty="0" err="1"/>
              <a:t>Mitgliedsorganisationen</a:t>
            </a:r>
            <a:endParaRPr lang="en-GB" sz="3200" dirty="0"/>
          </a:p>
          <a:p>
            <a:r>
              <a:rPr lang="en-GB" sz="3200" dirty="0"/>
              <a:t>International working group SAGA</a:t>
            </a:r>
            <a:br>
              <a:rPr lang="en-GB" sz="3200" dirty="0"/>
            </a:br>
            <a:endParaRPr lang="en-GB" sz="3200" dirty="0"/>
          </a:p>
          <a:p>
            <a:pPr lvl="1"/>
            <a:r>
              <a:rPr lang="en-US" sz="3200" dirty="0" err="1"/>
              <a:t>Vorsitz</a:t>
            </a:r>
            <a:r>
              <a:rPr lang="en-US" sz="3200" dirty="0"/>
              <a:t> Charité</a:t>
            </a:r>
          </a:p>
          <a:p>
            <a:pPr lvl="1"/>
            <a:r>
              <a:rPr lang="en-US" sz="3200" dirty="0"/>
              <a:t>Supporting the alignment of research assessment systems with CoARA in biomedical disciplines through administrative reforms and governance</a:t>
            </a:r>
          </a:p>
          <a:p>
            <a:pPr lvl="1"/>
            <a:r>
              <a:rPr lang="en-US" sz="3200" dirty="0" err="1"/>
              <a:t>Fokus</a:t>
            </a:r>
            <a:r>
              <a:rPr lang="en-US" sz="3200" dirty="0"/>
              <a:t>: Rolle von </a:t>
            </a:r>
            <a:r>
              <a:rPr lang="en-US" sz="3200" dirty="0" err="1"/>
              <a:t>Verwaltung</a:t>
            </a:r>
            <a:r>
              <a:rPr lang="en-US" sz="3200" dirty="0"/>
              <a:t> und Governance in RAR</a:t>
            </a:r>
            <a:endParaRPr lang="en-GB" sz="3200" dirty="0"/>
          </a:p>
          <a:p>
            <a:pPr lvl="1"/>
            <a:r>
              <a:rPr lang="en-GB" sz="3200" dirty="0" err="1"/>
              <a:t>Monatliche</a:t>
            </a:r>
            <a:r>
              <a:rPr lang="en-GB" sz="3200" dirty="0"/>
              <a:t> </a:t>
            </a:r>
            <a:r>
              <a:rPr lang="en-GB" sz="3200" dirty="0" err="1"/>
              <a:t>Treffen</a:t>
            </a:r>
            <a:endParaRPr lang="en-GB" sz="3200" dirty="0"/>
          </a:p>
          <a:p>
            <a:pPr lvl="1"/>
            <a:r>
              <a:rPr lang="en-GB" sz="3200" dirty="0"/>
              <a:t>https://coara.eu/coalition/working-groups/</a:t>
            </a:r>
          </a:p>
          <a:p>
            <a:pPr lvl="1"/>
            <a:endParaRPr lang="en-GB" sz="3200" dirty="0"/>
          </a:p>
          <a:p>
            <a:pPr marL="457200" lvl="1" indent="0">
              <a:buNone/>
            </a:pPr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924804" y="2317390"/>
            <a:ext cx="642622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026" name="Picture 2" descr="https://www.bihealth.org/fileadmin/QUEST/IundI/Zoom_Kick-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83" y="2317390"/>
            <a:ext cx="3886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8F495-97B1-9410-43FC-04AFDA88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and engage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BD18F-0857-6680-89A5-F1B40CF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160" y="1521178"/>
            <a:ext cx="10767838" cy="398068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buNone/>
            </a:pPr>
            <a:r>
              <a:rPr lang="en-GB" sz="3600" dirty="0" err="1">
                <a:latin typeface="Poppins SemiBold"/>
                <a:cs typeface="Poppins SemiBold"/>
              </a:rPr>
              <a:t>Webseite</a:t>
            </a: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buNone/>
            </a:pPr>
            <a:r>
              <a:rPr lang="en-GB" sz="3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https://www.bihealth.org/de/ueber-uns/coara#c38452</a:t>
            </a: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6C70D-2014-0FD5-BA7E-79DC44D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4064DDE-365C-3DA5-A4CA-E29C5CB49547}"/>
              </a:ext>
            </a:extLst>
          </p:cNvPr>
          <p:cNvSpPr txBox="1">
            <a:spLocks/>
          </p:cNvSpPr>
          <p:nvPr/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800" b="1" i="0" kern="1200" baseline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64337-EC0D-514C-8926-9471E1A66B4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83" y="5869676"/>
            <a:ext cx="2238780" cy="8391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78" y="5980348"/>
            <a:ext cx="1863066" cy="7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71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eption personnalisée">
  <a:themeElements>
    <a:clrScheme name="Science Europ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2BF9"/>
      </a:accent1>
      <a:accent2>
        <a:srgbClr val="FF7B38"/>
      </a:accent2>
      <a:accent3>
        <a:srgbClr val="A5A5A5"/>
      </a:accent3>
      <a:accent4>
        <a:srgbClr val="FFA161"/>
      </a:accent4>
      <a:accent5>
        <a:srgbClr val="48B9FF"/>
      </a:accent5>
      <a:accent6>
        <a:srgbClr val="79EF43"/>
      </a:accent6>
      <a:hlink>
        <a:srgbClr val="0D28F9"/>
      </a:hlink>
      <a:folHlink>
        <a:srgbClr val="F73749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E1B315BA-4AAE-4D5D-99F2-1E8175BC6372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4d9299-98e0-47a9-becc-efff3da92839">
      <UserInfo>
        <DisplayName/>
        <AccountId xsi:nil="true"/>
        <AccountType/>
      </UserInfo>
    </SharedWithUsers>
    <TaxCatchAll xmlns="e14d9299-98e0-47a9-becc-efff3da92839" xsi:nil="true"/>
    <lcf76f155ced4ddcb4097134ff3c332f xmlns="7de82a5a-bf99-41db-8ba2-d690d5050b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2F1963ECF94CB1CD01424C536973" ma:contentTypeVersion="17" ma:contentTypeDescription="Create a new document." ma:contentTypeScope="" ma:versionID="6b1e5bebf7e408a1b10ec9d0e9279ad3">
  <xsd:schema xmlns:xsd="http://www.w3.org/2001/XMLSchema" xmlns:xs="http://www.w3.org/2001/XMLSchema" xmlns:p="http://schemas.microsoft.com/office/2006/metadata/properties" xmlns:ns2="7de82a5a-bf99-41db-8ba2-d690d5050b5d" xmlns:ns3="e14d9299-98e0-47a9-becc-efff3da92839" targetNamespace="http://schemas.microsoft.com/office/2006/metadata/properties" ma:root="true" ma:fieldsID="94f35ee84e48d8666e7666f0cf368948" ns2:_="" ns3:_="">
    <xsd:import namespace="7de82a5a-bf99-41db-8ba2-d690d5050b5d"/>
    <xsd:import namespace="e14d9299-98e0-47a9-becc-efff3da92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82a5a-bf99-41db-8ba2-d690d505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75ea7b-1eef-4e91-915e-32e4cb5a9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d9299-98e0-47a9-becc-efff3da92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c3e61d9-389b-4c59-a939-8ef63eb3a356}" ma:internalName="TaxCatchAll" ma:showField="CatchAllData" ma:web="e14d9299-98e0-47a9-becc-efff3da92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6ACEF-C69C-4FB5-A9F3-511962F5C1CC}">
  <ds:schemaRefs>
    <ds:schemaRef ds:uri="http://purl.org/dc/terms/"/>
    <ds:schemaRef ds:uri="aa33661b-7e78-4a47-9fb7-850921c09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8631fb8-fcbb-4895-82f9-7835a86db5e7"/>
    <ds:schemaRef ds:uri="http://www.w3.org/XML/1998/namespace"/>
    <ds:schemaRef ds:uri="http://purl.org/dc/dcmitype/"/>
    <ds:schemaRef ds:uri="e14d9299-98e0-47a9-becc-efff3da92839"/>
    <ds:schemaRef ds:uri="7de82a5a-bf99-41db-8ba2-d690d5050b5d"/>
  </ds:schemaRefs>
</ds:datastoreItem>
</file>

<file path=customXml/itemProps2.xml><?xml version="1.0" encoding="utf-8"?>
<ds:datastoreItem xmlns:ds="http://schemas.openxmlformats.org/officeDocument/2006/customXml" ds:itemID="{0E104131-675A-4C9C-8255-C98960944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82a5a-bf99-41db-8ba2-d690d5050b5d"/>
    <ds:schemaRef ds:uri="e14d9299-98e0-47a9-becc-efff3da92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3D583-D87E-4527-ADEB-48E4AF7C8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20221010-Template-CoARA</Template>
  <TotalTime>0</TotalTime>
  <Words>461</Words>
  <Application>Microsoft Office PowerPoint</Application>
  <PresentationFormat>Widescreen</PresentationFormat>
  <Paragraphs>127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Conception personnalisée</vt:lpstr>
      <vt:lpstr>Concis</vt:lpstr>
      <vt:lpstr>Concis</vt:lpstr>
      <vt:lpstr>PowerPoint Presentation</vt:lpstr>
      <vt:lpstr>Hintergrund</vt:lpstr>
      <vt:lpstr>PowerPoint Presentation</vt:lpstr>
      <vt:lpstr>PowerPoint Presentation</vt:lpstr>
      <vt:lpstr>Join and Engange @Charité and BIH</vt:lpstr>
      <vt:lpstr>Join and Engange @Charité and BIH</vt:lpstr>
      <vt:lpstr>Join and Engange JC Drivers</vt:lpstr>
      <vt:lpstr>Join and Engange @CoARA Working Groups</vt:lpstr>
      <vt:lpstr>Join and engage</vt:lpstr>
      <vt:lpstr>Contact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Moynat</dc:creator>
  <cp:lastModifiedBy>Kip, Miriam</cp:lastModifiedBy>
  <cp:revision>495</cp:revision>
  <cp:lastPrinted>2024-01-18T09:02:43Z</cp:lastPrinted>
  <dcterms:created xsi:type="dcterms:W3CDTF">2022-10-10T12:14:38Z</dcterms:created>
  <dcterms:modified xsi:type="dcterms:W3CDTF">2024-01-18T09:26:37Z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364800</vt:r8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2022-10-12T10:04:39Z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09808db2-5637-4aba-82bc-1625f1696a79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ContentTypeId">
    <vt:lpwstr>0x0101005BBC2F1963ECF94CB1CD01424C536973</vt:lpwstr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_SourceUrl">
    <vt:lpwstr/>
  </property>
  <property fmtid="{D5CDD505-2E9C-101B-9397-08002B2CF9AE}" pid="19" name="_SharedFileIndex">
    <vt:lpwstr/>
  </property>
</Properties>
</file>